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0" r:id="rId3"/>
    <p:sldId id="269" r:id="rId4"/>
    <p:sldId id="275" r:id="rId5"/>
    <p:sldId id="268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6" r:id="rId15"/>
    <p:sldId id="272" r:id="rId16"/>
    <p:sldId id="264" r:id="rId17"/>
    <p:sldId id="265" r:id="rId18"/>
    <p:sldId id="267" r:id="rId19"/>
    <p:sldId id="273" r:id="rId20"/>
    <p:sldId id="274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Expected Calories Consumed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Boys</c:v>
                </c:pt>
                <c:pt idx="1">
                  <c:v>Girls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845</c:v>
                </c:pt>
                <c:pt idx="1">
                  <c:v>645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Observed Calories Consumed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Boys</c:v>
                </c:pt>
                <c:pt idx="1">
                  <c:v>Girls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970.06249999999989</c:v>
                </c:pt>
                <c:pt idx="1">
                  <c:v>791.03570000000002</c:v>
                </c:pt>
              </c:numCache>
            </c:numRef>
          </c:val>
        </c:ser>
        <c:shape val="box"/>
        <c:axId val="90435968"/>
        <c:axId val="90437504"/>
        <c:axId val="79500160"/>
      </c:bar3DChart>
      <c:catAx>
        <c:axId val="90435968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aseline="0"/>
            </a:pPr>
            <a:endParaRPr lang="en-US"/>
          </a:p>
        </c:txPr>
        <c:crossAx val="90437504"/>
        <c:crosses val="autoZero"/>
        <c:auto val="1"/>
        <c:lblAlgn val="ctr"/>
        <c:lblOffset val="100"/>
      </c:catAx>
      <c:valAx>
        <c:axId val="9043750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000" baseline="0"/>
            </a:pPr>
            <a:endParaRPr lang="en-US"/>
          </a:p>
        </c:txPr>
        <c:crossAx val="90435968"/>
        <c:crosses val="autoZero"/>
        <c:crossBetween val="between"/>
      </c:valAx>
      <c:serAx>
        <c:axId val="79500160"/>
        <c:scaling>
          <c:orientation val="minMax"/>
        </c:scaling>
        <c:axPos val="b"/>
        <c:tickLblPos val="nextTo"/>
        <c:crossAx val="90437504"/>
        <c:crosses val="autoZero"/>
      </c:serAx>
    </c:plotArea>
    <c:legend>
      <c:legendPos val="r"/>
      <c:legendEntry>
        <c:idx val="0"/>
        <c:txPr>
          <a:bodyPr/>
          <a:lstStyle/>
          <a:p>
            <a:pPr>
              <a:defRPr sz="2400" baseline="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2400" baseline="0"/>
            </a:pPr>
            <a:endParaRPr lang="en-US"/>
          </a:p>
        </c:txPr>
      </c:legendEntry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7E25DD8-BB9C-4228-820F-028CF9DAD7D2}" type="datetimeFigureOut">
              <a:rPr lang="en-US" smtClean="0"/>
              <a:pPr/>
              <a:t>6/9/2008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616D08-68D0-49AA-8641-18AE6824E3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E25DD8-BB9C-4228-820F-028CF9DAD7D2}" type="datetimeFigureOut">
              <a:rPr lang="en-US" smtClean="0"/>
              <a:pPr/>
              <a:t>6/9/2008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616D08-68D0-49AA-8641-18AE6824E3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E25DD8-BB9C-4228-820F-028CF9DAD7D2}" type="datetimeFigureOut">
              <a:rPr lang="en-US" smtClean="0"/>
              <a:pPr/>
              <a:t>6/9/2008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616D08-68D0-49AA-8641-18AE6824E3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E25DD8-BB9C-4228-820F-028CF9DAD7D2}" type="datetimeFigureOut">
              <a:rPr lang="en-US" smtClean="0"/>
              <a:pPr/>
              <a:t>6/9/2008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616D08-68D0-49AA-8641-18AE6824E3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E25DD8-BB9C-4228-820F-028CF9DAD7D2}" type="datetimeFigureOut">
              <a:rPr lang="en-US" smtClean="0"/>
              <a:pPr/>
              <a:t>6/9/2008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616D08-68D0-49AA-8641-18AE6824E3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E25DD8-BB9C-4228-820F-028CF9DAD7D2}" type="datetimeFigureOut">
              <a:rPr lang="en-US" smtClean="0"/>
              <a:pPr/>
              <a:t>6/9/2008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616D08-68D0-49AA-8641-18AE6824E3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E25DD8-BB9C-4228-820F-028CF9DAD7D2}" type="datetimeFigureOut">
              <a:rPr lang="en-US" smtClean="0"/>
              <a:pPr/>
              <a:t>6/9/2008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616D08-68D0-49AA-8641-18AE6824E3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E25DD8-BB9C-4228-820F-028CF9DAD7D2}" type="datetimeFigureOut">
              <a:rPr lang="en-US" smtClean="0"/>
              <a:pPr/>
              <a:t>6/9/2008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616D08-68D0-49AA-8641-18AE6824E3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E25DD8-BB9C-4228-820F-028CF9DAD7D2}" type="datetimeFigureOut">
              <a:rPr lang="en-US" smtClean="0"/>
              <a:pPr/>
              <a:t>6/9/2008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616D08-68D0-49AA-8641-18AE6824E3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7E25DD8-BB9C-4228-820F-028CF9DAD7D2}" type="datetimeFigureOut">
              <a:rPr lang="en-US" smtClean="0"/>
              <a:pPr/>
              <a:t>6/9/2008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616D08-68D0-49AA-8641-18AE6824E3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7E25DD8-BB9C-4228-820F-028CF9DAD7D2}" type="datetimeFigureOut">
              <a:rPr lang="en-US" smtClean="0"/>
              <a:pPr/>
              <a:t>6/9/2008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616D08-68D0-49AA-8641-18AE6824E3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7E25DD8-BB9C-4228-820F-028CF9DAD7D2}" type="datetimeFigureOut">
              <a:rPr lang="en-US" smtClean="0"/>
              <a:pPr/>
              <a:t>6/9/2008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0616D08-68D0-49AA-8641-18AE6824E3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52600" y="3200400"/>
            <a:ext cx="599807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Are You Counting Your Calories??</a:t>
            </a:r>
            <a:endParaRPr lang="en-US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7000" y="5638800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Clark Boothby</a:t>
            </a:r>
          </a:p>
          <a:p>
            <a:pPr algn="ctr"/>
            <a:r>
              <a:rPr lang="en-US" dirty="0" smtClean="0"/>
              <a:t>Ilana Bucholtz</a:t>
            </a:r>
          </a:p>
          <a:p>
            <a:pPr algn="ctr"/>
            <a:r>
              <a:rPr lang="en-US" dirty="0" smtClean="0"/>
              <a:t>Alison Greco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905000" y="762000"/>
            <a:ext cx="51267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Cafeteria</a:t>
            </a:r>
          </a:p>
          <a:p>
            <a:pPr algn="ctr"/>
            <a:r>
              <a:rPr lang="en-US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Nutrition Facts</a:t>
            </a:r>
            <a:endParaRPr lang="en-US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We fail to reject Ho because p-value .1712 is &gt; </a:t>
            </a:r>
            <a:r>
              <a:rPr lang="el-GR" sz="3200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=.05.</a:t>
            </a:r>
          </a:p>
          <a:p>
            <a:pPr algn="ctr"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We have sufficient evidence that the average amount of calories consumed during A lunch is equal to the average amount of calories consumed during D lunch.</a:t>
            </a:r>
          </a:p>
          <a:p>
            <a:pPr algn="ctr">
              <a:buNone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381000"/>
            <a:ext cx="39132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Conclusion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362200" y="1752600"/>
            <a:ext cx="414248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SRS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Normal Population</a:t>
            </a:r>
            <a:endParaRPr lang="en-US" sz="36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3600" dirty="0">
                <a:latin typeface="Arial" pitchFamily="34" charset="0"/>
                <a:ea typeface="Calibri" pitchFamily="34" charset="0"/>
                <a:cs typeface="Arial" pitchFamily="34" charset="0"/>
              </a:rPr>
              <a:t>o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n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4191000" y="3581400"/>
          <a:ext cx="804863" cy="387350"/>
        </p:xfrm>
        <a:graphic>
          <a:graphicData uri="http://schemas.openxmlformats.org/presentationml/2006/ole">
            <p:oleObj spid="_x0000_s29697" name="Equation" r:id="rId3" imgW="812520" imgH="380880" progId="Equation.3">
              <p:embed/>
            </p:oleObj>
          </a:graphicData>
        </a:graphic>
      </p:graphicFrame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914400" y="638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09800" y="381000"/>
            <a:ext cx="4549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Assumptions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685800" y="533400"/>
          <a:ext cx="2359025" cy="1244600"/>
        </p:xfrm>
        <a:graphic>
          <a:graphicData uri="http://schemas.openxmlformats.org/presentationml/2006/ole">
            <p:oleObj spid="_x0000_s31747" name="Equation" r:id="rId3" imgW="2349360" imgH="1244520" progId="Equation.3">
              <p:embed/>
            </p:oleObj>
          </a:graphicData>
        </a:graphic>
      </p:graphicFrame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3429000" y="2514600"/>
          <a:ext cx="995363" cy="1638300"/>
        </p:xfrm>
        <a:graphic>
          <a:graphicData uri="http://schemas.openxmlformats.org/presentationml/2006/ole">
            <p:oleObj spid="_x0000_s31746" name="Equation" r:id="rId4" imgW="1002960" imgH="1638000" progId="Equation.3">
              <p:embed/>
            </p:oleObj>
          </a:graphicData>
        </a:graphic>
      </p:graphicFrame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1600200" y="4419600"/>
          <a:ext cx="5651500" cy="711200"/>
        </p:xfrm>
        <a:graphic>
          <a:graphicData uri="http://schemas.openxmlformats.org/presentationml/2006/ole">
            <p:oleObj spid="_x0000_s31745" name="Equation" r:id="rId5" imgW="5651280" imgH="711000" progId="Equation.3">
              <p:embed/>
            </p:oleObj>
          </a:graphicData>
        </a:graphic>
      </p:graphicFrame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2362200" y="2667000"/>
            <a:ext cx="8643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T=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572000" y="2667000"/>
            <a:ext cx="199285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 4.2285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4958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P=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10000" y="381000"/>
            <a:ext cx="4724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One Sample T-Test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2438400"/>
            <a:ext cx="220980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Observed avg. cal. consumed by boys: 970.0625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90800" y="228600"/>
            <a:ext cx="3913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Conclusion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1295400"/>
            <a:ext cx="8077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We reject Ho in favor of Ha because p-value 3.88 X 10^-5 is &lt; </a:t>
            </a:r>
            <a:r>
              <a:rPr lang="el-GR" sz="3200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=.05.</a:t>
            </a:r>
          </a:p>
          <a:p>
            <a:pPr algn="ctr"/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We have sufficient evidence that the average amount of calories boys consume during lunch is greater than 845.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304800"/>
            <a:ext cx="6689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Confidence Interval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1905000" y="1524000"/>
          <a:ext cx="5476875" cy="1114425"/>
        </p:xfrm>
        <a:graphic>
          <a:graphicData uri="http://schemas.openxmlformats.org/presentationml/2006/ole">
            <p:oleObj spid="_x0000_s34817" name="Equation" r:id="rId3" imgW="5473700" imgH="11176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66800" y="2743200"/>
            <a:ext cx="6781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We are 95% confident that the average amount of calories consumed by boys in lunch is between 910.96 and 1029.2 calories.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143000" y="2438400"/>
            <a:ext cx="1828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048000" y="2133600"/>
            <a:ext cx="15240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/>
          <p:cNvCxnSpPr>
            <a:stCxn id="8" idx="3"/>
          </p:cNvCxnSpPr>
          <p:nvPr/>
        </p:nvCxnSpPr>
        <p:spPr>
          <a:xfrm flipV="1">
            <a:off x="4572000" y="2363788"/>
            <a:ext cx="2590800" cy="36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1066800" y="2438400"/>
            <a:ext cx="15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38200" y="2514600"/>
            <a:ext cx="762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Min:</a:t>
            </a:r>
          </a:p>
          <a:p>
            <a:r>
              <a:rPr lang="en-US" dirty="0" smtClean="0"/>
              <a:t>527</a:t>
            </a:r>
          </a:p>
          <a:p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590800" y="26670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Q1:</a:t>
            </a:r>
          </a:p>
          <a:p>
            <a:r>
              <a:rPr lang="en-US" sz="1600" dirty="0" smtClean="0"/>
              <a:t>809.5</a:t>
            </a:r>
            <a:endParaRPr lang="en-US" sz="1600" dirty="0"/>
          </a:p>
        </p:txBody>
      </p:sp>
      <p:cxnSp>
        <p:nvCxnSpPr>
          <p:cNvPr id="22" name="Straight Connector 21"/>
          <p:cNvCxnSpPr/>
          <p:nvPr/>
        </p:nvCxnSpPr>
        <p:spPr>
          <a:xfrm rot="16200000" flipH="1">
            <a:off x="3467894" y="2399506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76600" y="2667000"/>
            <a:ext cx="1066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Median</a:t>
            </a:r>
            <a:r>
              <a:rPr lang="en-US" sz="1600" dirty="0" smtClean="0"/>
              <a:t>:  938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4343400" y="26670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Q3:</a:t>
            </a:r>
          </a:p>
          <a:p>
            <a:r>
              <a:rPr lang="en-US" dirty="0" smtClean="0"/>
              <a:t>1104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rot="5400000">
            <a:off x="7048500" y="2400300"/>
            <a:ext cx="228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781800" y="24384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Max:1652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066800" y="304800"/>
            <a:ext cx="72635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Box and Whisker Plot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76800" y="3733800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itchFamily="34" charset="0"/>
                <a:cs typeface="Arial" pitchFamily="34" charset="0"/>
              </a:rPr>
              <a:t>Calories consumed by boys during lunch.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16"/>
          <p:cNvSpPr txBox="1">
            <a:spLocks noChangeArrowheads="1"/>
          </p:cNvSpPr>
          <p:nvPr/>
        </p:nvSpPr>
        <p:spPr bwMode="auto">
          <a:xfrm>
            <a:off x="685800" y="4495800"/>
            <a:ext cx="7848600" cy="1754326"/>
          </a:xfrm>
          <a:prstGeom prst="rect">
            <a:avLst/>
          </a:prstGeom>
          <a:noFill/>
          <a:ln w="28575">
            <a:solidFill>
              <a:schemeClr val="tx2"/>
            </a:solidFill>
            <a:prstDash val="dash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u="sng" dirty="0">
                <a:latin typeface="Tahoma" pitchFamily="34" charset="0"/>
              </a:rPr>
              <a:t>Test for Outliers</a:t>
            </a:r>
          </a:p>
          <a:p>
            <a:pPr>
              <a:spcBef>
                <a:spcPct val="50000"/>
              </a:spcBef>
            </a:pPr>
            <a:r>
              <a:rPr lang="en-US" dirty="0">
                <a:latin typeface="Tahoma" pitchFamily="34" charset="0"/>
              </a:rPr>
              <a:t>Q3 + (1.5)(IQR) = </a:t>
            </a:r>
            <a:r>
              <a:rPr lang="en-US" dirty="0" smtClean="0">
                <a:latin typeface="Tahoma" pitchFamily="34" charset="0"/>
              </a:rPr>
              <a:t>1104 </a:t>
            </a:r>
            <a:r>
              <a:rPr lang="en-US" dirty="0">
                <a:latin typeface="Tahoma" pitchFamily="34" charset="0"/>
              </a:rPr>
              <a:t>+ (1.5</a:t>
            </a:r>
            <a:r>
              <a:rPr lang="en-US" dirty="0" smtClean="0">
                <a:latin typeface="Tahoma" pitchFamily="34" charset="0"/>
              </a:rPr>
              <a:t>)(294.5) </a:t>
            </a:r>
            <a:r>
              <a:rPr lang="en-US" dirty="0">
                <a:latin typeface="Tahoma" pitchFamily="34" charset="0"/>
              </a:rPr>
              <a:t>= </a:t>
            </a:r>
            <a:r>
              <a:rPr lang="en-US" dirty="0" smtClean="0">
                <a:latin typeface="Tahoma" pitchFamily="34" charset="0"/>
              </a:rPr>
              <a:t>1545.75 </a:t>
            </a:r>
            <a:r>
              <a:rPr lang="en-US" dirty="0" smtClean="0">
                <a:latin typeface="Tahoma" pitchFamily="34" charset="0"/>
                <a:cs typeface="Tahoma" pitchFamily="34" charset="0"/>
                <a:sym typeface="Wingdings" pitchFamily="2" charset="2"/>
              </a:rPr>
              <a:t> Yes, there is at least 			       one outlier in the upper range of the data</a:t>
            </a:r>
            <a:r>
              <a:rPr lang="en-US" dirty="0">
                <a:latin typeface="Tahoma" pitchFamily="34" charset="0"/>
                <a:cs typeface="Tahoma" pitchFamily="34" charset="0"/>
                <a:sym typeface="Wingdings" pitchFamily="2" charset="2"/>
              </a:rPr>
              <a:t>.</a:t>
            </a:r>
            <a:endParaRPr lang="en-US" dirty="0"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latin typeface="Tahoma" pitchFamily="34" charset="0"/>
              </a:rPr>
              <a:t>Q1 – (1.5)(IQR) = </a:t>
            </a:r>
            <a:r>
              <a:rPr lang="en-US" dirty="0" smtClean="0">
                <a:latin typeface="Tahoma" pitchFamily="34" charset="0"/>
              </a:rPr>
              <a:t>809.5 </a:t>
            </a:r>
            <a:r>
              <a:rPr lang="en-US" dirty="0">
                <a:latin typeface="Tahoma" pitchFamily="34" charset="0"/>
              </a:rPr>
              <a:t>– (1.5</a:t>
            </a:r>
            <a:r>
              <a:rPr lang="en-US" dirty="0" smtClean="0">
                <a:latin typeface="Tahoma" pitchFamily="34" charset="0"/>
              </a:rPr>
              <a:t>)(294.5) </a:t>
            </a:r>
            <a:r>
              <a:rPr lang="en-US" dirty="0">
                <a:latin typeface="Tahoma" pitchFamily="34" charset="0"/>
              </a:rPr>
              <a:t>= </a:t>
            </a:r>
            <a:r>
              <a:rPr lang="en-US" dirty="0" smtClean="0">
                <a:latin typeface="Tahoma" pitchFamily="34" charset="0"/>
              </a:rPr>
              <a:t>-432.485</a:t>
            </a:r>
            <a:r>
              <a:rPr lang="en-US" dirty="0" smtClean="0">
                <a:latin typeface="Tahoma" pitchFamily="34" charset="0"/>
                <a:sym typeface="Wingdings" pitchFamily="2" charset="2"/>
              </a:rPr>
              <a:t> No, there are no 					outliers in the lower range of the data</a:t>
            </a:r>
            <a:r>
              <a:rPr lang="en-US" dirty="0">
                <a:latin typeface="Tahoma" pitchFamily="34" charset="0"/>
                <a:sym typeface="Wingdings" pitchFamily="2" charset="2"/>
              </a:rPr>
              <a:t>.</a:t>
            </a:r>
            <a:endParaRPr lang="en-US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914400" y="609600"/>
          <a:ext cx="2362200" cy="1917700"/>
        </p:xfrm>
        <a:graphic>
          <a:graphicData uri="http://schemas.openxmlformats.org/presentationml/2006/ole">
            <p:oleObj spid="_x0000_s32771" name="Equation" r:id="rId3" imgW="2361960" imgH="1917360" progId="Equation.3">
              <p:embed/>
            </p:oleObj>
          </a:graphicData>
        </a:graphic>
      </p:graphicFrame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3124200" y="2667000"/>
          <a:ext cx="2682875" cy="1638300"/>
        </p:xfrm>
        <a:graphic>
          <a:graphicData uri="http://schemas.openxmlformats.org/presentationml/2006/ole">
            <p:oleObj spid="_x0000_s32770" name="Equation" r:id="rId4" imgW="2692080" imgH="1638000" progId="Equation.3">
              <p:embed/>
            </p:oleObj>
          </a:graphicData>
        </a:graphic>
      </p:graphicFrame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2286000" y="4800600"/>
          <a:ext cx="4081462" cy="515938"/>
        </p:xfrm>
        <a:graphic>
          <a:graphicData uri="http://schemas.openxmlformats.org/presentationml/2006/ole">
            <p:oleObj spid="_x0000_s32769" name="Equation" r:id="rId5" imgW="4089240" imgH="507960" progId="Equation.3">
              <p:embed/>
            </p:oleObj>
          </a:graphicData>
        </a:graphic>
      </p:graphicFrame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2133600" y="2895600"/>
            <a:ext cx="8643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T=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600200" y="4724400"/>
            <a:ext cx="7617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P=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14800" y="457200"/>
            <a:ext cx="44195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One Sample T-Test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981200"/>
            <a:ext cx="228600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Observed avg. cal. consumed by girls: 791.0357</a:t>
            </a:r>
            <a:endParaRPr lang="en-US" dirty="0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32775" name="Object 7"/>
          <p:cNvGraphicFramePr>
            <a:graphicFrameLocks noChangeAspect="1"/>
          </p:cNvGraphicFramePr>
          <p:nvPr/>
        </p:nvGraphicFramePr>
        <p:xfrm>
          <a:off x="6400800" y="4648200"/>
          <a:ext cx="2085975" cy="619125"/>
        </p:xfrm>
        <a:graphic>
          <a:graphicData uri="http://schemas.openxmlformats.org/presentationml/2006/ole">
            <p:oleObj spid="_x0000_s32775" name="Equation" r:id="rId6" imgW="2082800" imgH="622300" progId="Equation.3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381000"/>
            <a:ext cx="3913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Conclusion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1524000"/>
            <a:ext cx="784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We reject Ho in favor of Ha because p-value 8.24 X 10^-7 is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&lt;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3200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=.05.</a:t>
            </a:r>
          </a:p>
          <a:p>
            <a:pPr algn="ctr"/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We have sufficient evidence that the average amount of calories consumed by girls during lunch is greater than 645.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36865" name="Object 1"/>
          <p:cNvGraphicFramePr>
            <a:graphicFrameLocks noChangeAspect="1"/>
          </p:cNvGraphicFramePr>
          <p:nvPr/>
        </p:nvGraphicFramePr>
        <p:xfrm>
          <a:off x="1905000" y="1752600"/>
          <a:ext cx="5476875" cy="1114425"/>
        </p:xfrm>
        <a:graphic>
          <a:graphicData uri="http://schemas.openxmlformats.org/presentationml/2006/ole">
            <p:oleObj spid="_x0000_s36865" name="Equation" r:id="rId3" imgW="5473700" imgH="11176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95400" y="2895600"/>
            <a:ext cx="6629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We are 95% confident that the average amount of calories consumed by girls during lunch is between 736.51 and 845.56 calories.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1600" y="457200"/>
            <a:ext cx="6689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Confidence Interval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304800"/>
            <a:ext cx="72635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Box and Whisker Plot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19200" y="2133600"/>
            <a:ext cx="1752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895600" y="1905000"/>
            <a:ext cx="18288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>
            <a:stCxn id="7" idx="3"/>
          </p:cNvCxnSpPr>
          <p:nvPr/>
        </p:nvCxnSpPr>
        <p:spPr>
          <a:xfrm>
            <a:off x="4724400" y="2133600"/>
            <a:ext cx="1219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14400" y="21336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Min:</a:t>
            </a:r>
          </a:p>
          <a:p>
            <a:r>
              <a:rPr lang="en-US" dirty="0" smtClean="0"/>
              <a:t>120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90800" y="236220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Q1:</a:t>
            </a:r>
          </a:p>
          <a:p>
            <a:r>
              <a:rPr lang="en-US" dirty="0" smtClean="0"/>
              <a:t>635</a:t>
            </a:r>
            <a:endParaRPr lang="en-US" dirty="0"/>
          </a:p>
        </p:txBody>
      </p:sp>
      <p:cxnSp>
        <p:nvCxnSpPr>
          <p:cNvPr id="14" name="Straight Connector 13"/>
          <p:cNvCxnSpPr>
            <a:stCxn id="7" idx="0"/>
            <a:endCxn id="7" idx="2"/>
          </p:cNvCxnSpPr>
          <p:nvPr/>
        </p:nvCxnSpPr>
        <p:spPr>
          <a:xfrm rot="16200000" flipH="1">
            <a:off x="3581400" y="21336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429000" y="23622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Median:</a:t>
            </a:r>
          </a:p>
          <a:p>
            <a:r>
              <a:rPr lang="en-US" dirty="0" smtClean="0"/>
              <a:t>787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495800" y="236220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Q3:</a:t>
            </a:r>
          </a:p>
          <a:p>
            <a:r>
              <a:rPr lang="en-US" dirty="0" smtClean="0"/>
              <a:t>932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638800" y="21336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Max:</a:t>
            </a:r>
          </a:p>
          <a:p>
            <a:r>
              <a:rPr lang="en-US" dirty="0" smtClean="0"/>
              <a:t>1152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724400" y="36576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Calories consumed by girls during lunch.</a:t>
            </a:r>
            <a:endParaRPr lang="en-US" dirty="0"/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762000" y="4572000"/>
            <a:ext cx="7848600" cy="1754326"/>
          </a:xfrm>
          <a:prstGeom prst="rect">
            <a:avLst/>
          </a:prstGeom>
          <a:noFill/>
          <a:ln w="28575">
            <a:solidFill>
              <a:schemeClr val="tx2"/>
            </a:solidFill>
            <a:prstDash val="dash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u="sng" dirty="0">
                <a:latin typeface="Tahoma" pitchFamily="34" charset="0"/>
              </a:rPr>
              <a:t>Test for Outliers</a:t>
            </a:r>
          </a:p>
          <a:p>
            <a:pPr>
              <a:spcBef>
                <a:spcPct val="50000"/>
              </a:spcBef>
            </a:pPr>
            <a:r>
              <a:rPr lang="en-US" dirty="0">
                <a:latin typeface="Tahoma" pitchFamily="34" charset="0"/>
              </a:rPr>
              <a:t>Q3 + (1.5)(IQR) = </a:t>
            </a:r>
            <a:r>
              <a:rPr lang="en-US" dirty="0" smtClean="0">
                <a:latin typeface="Tahoma" pitchFamily="34" charset="0"/>
              </a:rPr>
              <a:t>932 </a:t>
            </a:r>
            <a:r>
              <a:rPr lang="en-US" dirty="0">
                <a:latin typeface="Tahoma" pitchFamily="34" charset="0"/>
              </a:rPr>
              <a:t>+ (1.5</a:t>
            </a:r>
            <a:r>
              <a:rPr lang="en-US" dirty="0" smtClean="0">
                <a:latin typeface="Tahoma" pitchFamily="34" charset="0"/>
              </a:rPr>
              <a:t>)(297) </a:t>
            </a:r>
            <a:r>
              <a:rPr lang="en-US" dirty="0">
                <a:latin typeface="Tahoma" pitchFamily="34" charset="0"/>
              </a:rPr>
              <a:t>= </a:t>
            </a:r>
            <a:r>
              <a:rPr lang="en-US" dirty="0" smtClean="0">
                <a:latin typeface="Tahoma" pitchFamily="34" charset="0"/>
              </a:rPr>
              <a:t>1377.5</a:t>
            </a:r>
            <a:r>
              <a:rPr lang="en-US" dirty="0" smtClean="0">
                <a:latin typeface="Tahoma" pitchFamily="34" charset="0"/>
                <a:sym typeface="Wingdings" pitchFamily="2" charset="2"/>
              </a:rPr>
              <a:t> No, there are no outliers 			                        in the upper range of the data.</a:t>
            </a:r>
            <a:endParaRPr lang="en-US" dirty="0"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latin typeface="Tahoma" pitchFamily="34" charset="0"/>
              </a:rPr>
              <a:t>Q1 – (1.5)(IQR) = </a:t>
            </a:r>
            <a:r>
              <a:rPr lang="en-US" dirty="0" smtClean="0">
                <a:latin typeface="Tahoma" pitchFamily="34" charset="0"/>
              </a:rPr>
              <a:t>635 </a:t>
            </a:r>
            <a:r>
              <a:rPr lang="en-US" dirty="0">
                <a:latin typeface="Tahoma" pitchFamily="34" charset="0"/>
              </a:rPr>
              <a:t>– (1.5</a:t>
            </a:r>
            <a:r>
              <a:rPr lang="en-US" dirty="0" smtClean="0">
                <a:latin typeface="Tahoma" pitchFamily="34" charset="0"/>
              </a:rPr>
              <a:t>)(297) </a:t>
            </a:r>
            <a:r>
              <a:rPr lang="en-US" dirty="0">
                <a:latin typeface="Tahoma" pitchFamily="34" charset="0"/>
              </a:rPr>
              <a:t>= </a:t>
            </a:r>
            <a:r>
              <a:rPr lang="en-US" dirty="0" smtClean="0">
                <a:latin typeface="Tahoma" pitchFamily="34" charset="0"/>
              </a:rPr>
              <a:t>189.5</a:t>
            </a:r>
            <a:r>
              <a:rPr lang="en-US" dirty="0" smtClean="0">
                <a:latin typeface="Tahoma" pitchFamily="34" charset="0"/>
                <a:sym typeface="Wingdings" pitchFamily="2" charset="2"/>
              </a:rPr>
              <a:t>Yes, there is at least one 				               outlier in the lower range of the data.</a:t>
            </a:r>
            <a:endParaRPr lang="en-US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228600"/>
            <a:ext cx="39885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Application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143000"/>
            <a:ext cx="80010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Obesity is a major problem in America</a:t>
            </a:r>
          </a:p>
          <a:p>
            <a:pPr lvl="2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According to the American Heart Association, more than 9 million Americans between the ages of 6 to 19 are considered overweight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2">
              <a:buFont typeface="Arial" pitchFamily="34" charset="0"/>
              <a:buChar char="•"/>
            </a:pPr>
            <a:endParaRPr lang="en-US" sz="32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The school district and country wants children to live a healthier lifestyle and acquire better eating habits, but at the same time is promoting unhealthy choices especially in the cafeteria</a:t>
            </a:r>
          </a:p>
          <a:p>
            <a:pPr>
              <a:buFont typeface="Arial" pitchFamily="34" charset="0"/>
              <a:buChar char="•"/>
            </a:pP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We wanted to discover the types of decisions CB South students make when buying lunch.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Observed vs. Expected Calories Consumed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5000" y="228600"/>
            <a:ext cx="5147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Possible Errors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219200"/>
            <a:ext cx="8153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Students buy additional items from vending machines 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Students may bring food from home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Students may be buying a lunch to share with a friend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“Healthier” food items such as salads may run out after the first couple lunches</a:t>
            </a:r>
          </a:p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Calories are not always exact and we did not take into account condiment s such as ketchup or honey mustard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0" y="228600"/>
            <a:ext cx="3913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Conclusion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219200"/>
            <a:ext cx="8229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Our results were what we expected. In general, students are consuming more at lunch than is recommended for their age group.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Most cafeteria food is somewhat high in caloric content and therefore students are forced to consume more calories even if they are selecting smaller portion sizes.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If you want to follow a healthier lifestyle it is best to stay out of the cafeteria line and pack your own lunch.</a:t>
            </a:r>
          </a:p>
          <a:p>
            <a:pPr>
              <a:buFont typeface="Arial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Even with our results, we have a feeling that students will continue to buy the addictive, greasy, and salty fries!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4707672"/>
            <a:ext cx="2971800" cy="21503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00200" y="1219200"/>
            <a:ext cx="5943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</a:t>
            </a: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Food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			</a:t>
            </a: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Calories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French Fries (3 oz.)                          180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Cheeseburger			     380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Chicken Sandwich		     410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Pasta w/ Tomato Sauce		     308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Chocolate Chip Cookie		     130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Fountain Drink (12 oz.)		     192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304800"/>
            <a:ext cx="74350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Sample Calorie Count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4008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**Info. obtained from Sodexho food service and calorieking.com**</a:t>
            </a:r>
            <a:endParaRPr lang="en-US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38400" y="381000"/>
            <a:ext cx="35541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Procedure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524000"/>
            <a:ext cx="7924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Observed 30 students from each lunch for a total of 120 students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To ensure randomization, we recorded data for every third person in the lunch line</a:t>
            </a:r>
          </a:p>
          <a:p>
            <a:pPr>
              <a:buFont typeface="Arial" pitchFamily="34" charset="0"/>
              <a:buChar char="•"/>
            </a:pP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0" name="Picture 2" descr="http://archive.capecodonline.com/special/child_obesity/images/obesity5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4114800"/>
            <a:ext cx="1762125" cy="2524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0"/>
          <a:ext cx="9144001" cy="660790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645140"/>
                <a:gridCol w="499924"/>
                <a:gridCol w="768068"/>
                <a:gridCol w="485522"/>
                <a:gridCol w="404602"/>
                <a:gridCol w="341505"/>
                <a:gridCol w="499924"/>
                <a:gridCol w="499924"/>
                <a:gridCol w="499924"/>
                <a:gridCol w="499924"/>
                <a:gridCol w="499924"/>
                <a:gridCol w="499924"/>
                <a:gridCol w="499924"/>
                <a:gridCol w="499924"/>
                <a:gridCol w="499924"/>
                <a:gridCol w="499924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/>
                        <a:t>A Lunch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B 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B 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B 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B 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B 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B 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B 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B 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B 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B 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B 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B  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B 13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B 14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B 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Hamburger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Cheeseburger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Fries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Chx Sand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Nachos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MC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MC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Pasta w. sauce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garden sal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chx cae sal.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tuna sal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chx wrap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hoagie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chx fingers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pizza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592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stromboli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tacos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bagel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962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roll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/>
                        <a:t>w/</a:t>
                      </a:r>
                      <a:r>
                        <a:rPr lang="en-US" sz="1200" u="none" strike="noStrike" baseline="0" dirty="0" smtClean="0"/>
                        <a:t> But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jello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pudding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cake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soft pretzel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chips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fruit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side pasta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cookie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cereal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water ice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soup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fountain drink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26479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milk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CHOC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CHOC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water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juice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iced tea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  <a:tr h="173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CALORIES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934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/>
                        <a:t>1054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/>
                        <a:t>1082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872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752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/>
                        <a:t>1162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632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758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728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632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772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962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972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872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782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390" marR="3390" marT="339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057400" y="1143000"/>
            <a:ext cx="47244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 independent SRS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 Normal Populations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	Or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3505200" y="2971800"/>
          <a:ext cx="1397000" cy="1219200"/>
        </p:xfrm>
        <a:graphic>
          <a:graphicData uri="http://schemas.openxmlformats.org/presentationml/2006/ole">
            <p:oleObj spid="_x0000_s23553" name="Equation" r:id="rId3" imgW="1396800" imgH="1218960" progId="Equation.3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1981200" y="0"/>
            <a:ext cx="45704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Assumptions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762000" y="762000"/>
          <a:ext cx="2489200" cy="1814513"/>
        </p:xfrm>
        <a:graphic>
          <a:graphicData uri="http://schemas.openxmlformats.org/presentationml/2006/ole">
            <p:oleObj spid="_x0000_s26627" name="Equation" r:id="rId3" imgW="2489040" imgH="1803240" progId="Equation.3">
              <p:embed/>
            </p:oleObj>
          </a:graphicData>
        </a:graphic>
      </p:graphicFrame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2743200" y="2971800"/>
          <a:ext cx="1719263" cy="2471737"/>
        </p:xfrm>
        <a:graphic>
          <a:graphicData uri="http://schemas.openxmlformats.org/presentationml/2006/ole">
            <p:oleObj spid="_x0000_s26626" name="Equation" r:id="rId4" imgW="1726920" imgH="2463480" progId="Equation.3">
              <p:embed/>
            </p:oleObj>
          </a:graphicData>
        </a:graphic>
      </p:graphicFrame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1219200" y="5029200"/>
          <a:ext cx="7023100" cy="711200"/>
        </p:xfrm>
        <a:graphic>
          <a:graphicData uri="http://schemas.openxmlformats.org/presentationml/2006/ole">
            <p:oleObj spid="_x0000_s26625" name="Equation" r:id="rId5" imgW="7022880" imgH="711000" progId="Equation.3">
              <p:embed/>
            </p:oleObj>
          </a:graphicData>
        </a:graphic>
      </p:graphicFrame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37160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1828800" y="2667000"/>
            <a:ext cx="86433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T=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4343400" y="3276600"/>
            <a:ext cx="199285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= 4.455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525780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P=</a:t>
            </a:r>
            <a:endParaRPr lang="en-US" sz="3600" dirty="0"/>
          </a:p>
        </p:txBody>
      </p:sp>
      <p:sp>
        <p:nvSpPr>
          <p:cNvPr id="13" name="Rectangle 12"/>
          <p:cNvSpPr/>
          <p:nvPr/>
        </p:nvSpPr>
        <p:spPr>
          <a:xfrm>
            <a:off x="3886200" y="457200"/>
            <a:ext cx="45719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Two Sample T-Test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09800" y="152400"/>
            <a:ext cx="39132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Conclusion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447800"/>
            <a:ext cx="7696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We reject Ho in favor of Ha because p-value 9.6 X 10^-6 is &lt; </a:t>
            </a:r>
            <a:r>
              <a:rPr lang="el-GR" sz="3200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=.05.</a:t>
            </a:r>
          </a:p>
          <a:p>
            <a:pPr algn="ctr"/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We have sufficient evidence that boys consume more calories than girls during lunch in the cafeteria.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762000" y="609600"/>
          <a:ext cx="2663825" cy="1244600"/>
        </p:xfrm>
        <a:graphic>
          <a:graphicData uri="http://schemas.openxmlformats.org/presentationml/2006/ole">
            <p:oleObj spid="_x0000_s28675" name="Equation" r:id="rId3" imgW="2654280" imgH="1244520" progId="Equation.3">
              <p:embed/>
            </p:oleObj>
          </a:graphicData>
        </a:graphic>
      </p:graphicFrame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3200400" y="2590800"/>
          <a:ext cx="2092325" cy="1770063"/>
        </p:xfrm>
        <a:graphic>
          <a:graphicData uri="http://schemas.openxmlformats.org/presentationml/2006/ole">
            <p:oleObj spid="_x0000_s28674" name="Equation" r:id="rId4" imgW="2082600" imgH="1777680" progId="Equation.3">
              <p:embed/>
            </p:oleObj>
          </a:graphicData>
        </a:graphic>
      </p:graphicFrame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1981200" y="4876800"/>
          <a:ext cx="6042025" cy="515937"/>
        </p:xfrm>
        <a:graphic>
          <a:graphicData uri="http://schemas.openxmlformats.org/presentationml/2006/ole">
            <p:oleObj spid="_x0000_s28673" name="Equation" r:id="rId5" imgW="6032160" imgH="507960" progId="Equation.3">
              <p:embed/>
            </p:oleObj>
          </a:graphicData>
        </a:graphic>
      </p:graphicFrame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362200" y="2743200"/>
            <a:ext cx="8643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T=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5334000" y="2819400"/>
            <a:ext cx="14927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-.9588</a:t>
            </a:r>
            <a:endParaRPr kumimoji="0" lang="en-US" sz="36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3000" y="48006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P=</a:t>
            </a:r>
            <a:endParaRPr lang="en-US" sz="3600" dirty="0"/>
          </a:p>
        </p:txBody>
      </p:sp>
      <p:sp>
        <p:nvSpPr>
          <p:cNvPr id="13" name="Rectangle 12"/>
          <p:cNvSpPr/>
          <p:nvPr/>
        </p:nvSpPr>
        <p:spPr>
          <a:xfrm>
            <a:off x="3962401" y="304800"/>
            <a:ext cx="4953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Two-Sample T-Test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2590800"/>
            <a:ext cx="2286000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Avg. cal. A lunch: 855.2</a:t>
            </a: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Avg. cal. D lunch:910.867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209</TotalTime>
  <Words>854</Words>
  <Application>Microsoft Office PowerPoint</Application>
  <PresentationFormat>On-screen Show (4:3)</PresentationFormat>
  <Paragraphs>244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Concourse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Observed vs. Expected Calories Consumed</vt:lpstr>
      <vt:lpstr>Slide 21</vt:lpstr>
      <vt:lpstr>Slide 22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38</cp:revision>
  <dcterms:created xsi:type="dcterms:W3CDTF">2008-06-08T23:49:34Z</dcterms:created>
  <dcterms:modified xsi:type="dcterms:W3CDTF">2008-06-09T15:00:40Z</dcterms:modified>
</cp:coreProperties>
</file>